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444" r:id="rId2"/>
    <p:sldId id="11093127" r:id="rId3"/>
    <p:sldId id="11093128" r:id="rId4"/>
    <p:sldId id="11093129" r:id="rId5"/>
    <p:sldId id="11093131" r:id="rId6"/>
    <p:sldId id="11093132" r:id="rId7"/>
    <p:sldId id="11093130" r:id="rId8"/>
    <p:sldId id="11093126" r:id="rId9"/>
    <p:sldId id="11093125" r:id="rId10"/>
    <p:sldId id="11093124" r:id="rId11"/>
    <p:sldId id="11093118" r:id="rId12"/>
    <p:sldId id="11093133" r:id="rId13"/>
    <p:sldId id="11093134" r:id="rId14"/>
    <p:sldId id="11093135" r:id="rId15"/>
    <p:sldId id="11093136" r:id="rId16"/>
    <p:sldId id="11093137" r:id="rId17"/>
    <p:sldId id="11093111" r:id="rId18"/>
    <p:sldId id="597" r:id="rId19"/>
  </p:sldIdLst>
  <p:sldSz cx="12192000" cy="6858000"/>
  <p:notesSz cx="9928225" cy="6797675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2" userDrawn="1">
          <p15:clr>
            <a:srgbClr val="A4A3A4"/>
          </p15:clr>
        </p15:guide>
        <p15:guide id="2" pos="383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舵" initials="H" lastIdx="3" clrIdx="0"/>
  <p:cmAuthor id="43" name="ZJK" initials="Z" lastIdx="5" clrIdx="42"/>
  <p:cmAuthor id="1" name="王 勋" initials="王" lastIdx="2" clrIdx="0"/>
  <p:cmAuthor id="2" name="作者" initials="A" lastIdx="0" clrIdx="1"/>
  <p:cmAuthor id="3" name="Chenhao (Ardbeg)" initials="C(" lastIdx="1" clrIdx="3"/>
  <p:cmAuthor id="4" name="朱扉" initials="朱扉" lastIdx="1" clrIdx="3"/>
  <p:cmAuthor id="47" name="clj" initials="c" lastIdx="1" clrIdx="46"/>
  <p:cmAuthor id="5" name="翔 姚" initials="翔" lastIdx="1" clrIdx="4"/>
  <p:cmAuthor id="48" name="尹瑶瑶" initials="YYY" lastIdx="1" clrIdx="47"/>
  <p:cmAuthor id="6" name="Windows 用户" initials="W用" lastIdx="1" clrIdx="5"/>
  <p:cmAuthor id="691587970" name="小延魔法师" initials="小" lastIdx="1126286" clrIdx="0"/>
  <p:cmAuthor id="7" name="66030012@UE" initials="w" lastIdx="1" clrIdx="6"/>
  <p:cmAuthor id="8" name="吴胜天10004945" initials="吴胜天10004945" lastIdx="13" clrIdx="8"/>
  <p:cmAuthor id="1411827" name="黄晓平" initials="黄" lastIdx="0" clrIdx="0"/>
  <p:cmAuthor id="9" name="海燕 焦" initials="海燕" lastIdx="1" clrIdx="9"/>
  <p:cmAuthor id="10" name="10107538" initials="1" lastIdx="1" clrIdx="9"/>
  <p:cmAuthor id="11" name="10118178" initials="1" lastIdx="11" clrIdx="10"/>
  <p:cmAuthor id="12" name="zhouwd" initials="1" lastIdx="1" clrIdx="11"/>
  <p:cmAuthor id="13" name="马云飞10014438" initials="马" lastIdx="4" clrIdx="0"/>
  <p:cmAuthor id="14" name="John" initials="J" lastIdx="36" clrIdx="13"/>
  <p:cmAuthor id="15" name="10025093" initials="1" lastIdx="51" clrIdx="14"/>
  <p:cmAuthor id="16" name="10078380" initials="1" lastIdx="1" clrIdx="15"/>
  <p:cmAuthor id="17" name="00035181" initials="0" lastIdx="1" clrIdx="16"/>
  <p:cmAuthor id="18" name="李蕾00009994" initials="李蕾00009994" lastIdx="6" clrIdx="17"/>
  <p:cmAuthor id="19" name="Saku Uchikawa" initials="S" lastIdx="11" clrIdx="0"/>
  <p:cmAuthor id="20" name="00065088" initials="0" lastIdx="2" clrIdx="19"/>
  <p:cmAuthor id="21" name="10066351" initials="1" lastIdx="2" clrIdx="0"/>
  <p:cmAuthor id="22" name="蔡建楠" initials="caijianna" lastIdx="15" clrIdx="17"/>
  <p:cmAuthor id="23" name="ningning" initials="n" lastIdx="1" clrIdx="22"/>
  <p:cmAuthor id="24" name="xiaoxin" initials="x" lastIdx="1" clrIdx="23"/>
  <p:cmAuthor id="25" name="未知用户9" initials="未" lastIdx="1" clrIdx="12"/>
  <p:cmAuthor id="26" name="10270945" initials="1" lastIdx="2" clrIdx="25"/>
  <p:cmAuthor id="27" name="未知用户17" initials="未" lastIdx="1" clrIdx="20"/>
  <p:cmAuthor id="28" name="未知用户18" initials="未" lastIdx="1" clrIdx="21"/>
  <p:cmAuthor id="29" name="未知用户19" initials="未" lastIdx="1" clrIdx="22"/>
  <p:cmAuthor id="30" name="未知用户20" initials="未" lastIdx="1" clrIdx="23"/>
  <p:cmAuthor id="31" name="Author" initials="A" lastIdx="0" clrIdx="30"/>
  <p:cmAuthor id="32" name="未知用户22" initials="未" lastIdx="1" clrIdx="25"/>
  <p:cmAuthor id="76" name="陈驹洲" initials="A" lastIdx="1" clrIdx="25"/>
  <p:cmAuthor id="33" name="未知用户23" initials="未" lastIdx="1" clrIdx="26"/>
  <p:cmAuthor id="77" name="Li Guoliang" initials="LG" lastIdx="1" clrIdx="26"/>
  <p:cmAuthor id="34" name="未知用户6" initials="未知用户6" lastIdx="1" clrIdx="9"/>
  <p:cmAuthor id="35" name="XUWEI" initials="X" lastIdx="1" clrIdx="10"/>
  <p:cmAuthor id="78" name="gu jing" initials="gj" lastIdx="1" clrIdx="27"/>
  <p:cmAuthor id="36" name="仉 凯" initials="仉" lastIdx="1" clrIdx="18"/>
  <p:cmAuthor id="79" name="Administrator" initials="A" lastIdx="2" clrIdx="28"/>
  <p:cmAuthor id="37" name="安 宝来" initials="安" lastIdx="2" clrIdx="19"/>
  <p:cmAuthor id="80" name="rong zheng" initials="rz" lastIdx="1" clrIdx="29"/>
  <p:cmAuthor id="38" name="feng xingbo" initials="fx" lastIdx="1" clrIdx="24"/>
  <p:cmAuthor id="39" name="fei Ren" initials="fR" lastIdx="1" clrIdx="25"/>
  <p:cmAuthor id="40" name="未知用户34" initials="未" lastIdx="1" clrIdx="37"/>
  <p:cmAuthor id="41" name="未知用户35" initials="未" lastIdx="1" clrIdx="38"/>
  <p:cmAuthor id="42" name="hm" initials="h" lastIdx="10" clrIdx="4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B0E3"/>
    <a:srgbClr val="C00000"/>
    <a:srgbClr val="FFFFFF"/>
    <a:srgbClr val="F2F2F2"/>
    <a:srgbClr val="1F74AD"/>
    <a:srgbClr val="DEF0FA"/>
    <a:srgbClr val="DFEAFA"/>
    <a:srgbClr val="4D4D4D"/>
    <a:srgbClr val="6BC1E3"/>
    <a:srgbClr val="BDD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64" autoAdjust="0"/>
    <p:restoredTop sz="80489" autoAdjust="0"/>
  </p:normalViewPr>
  <p:slideViewPr>
    <p:cSldViewPr snapToGrid="0" showGuides="1">
      <p:cViewPr varScale="1">
        <p:scale>
          <a:sx n="68" d="100"/>
          <a:sy n="68" d="100"/>
        </p:scale>
        <p:origin x="1008" y="34"/>
      </p:cViewPr>
      <p:guideLst>
        <p:guide orient="horz" pos="2222"/>
        <p:guide pos="38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58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23697" y="0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585"/>
            </a:lvl1pPr>
          </a:lstStyle>
          <a:p>
            <a:fld id="{0F9B84EA-7D68-4D60-9CB1-D50884785D1C}" type="datetimeFigureOut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58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23697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58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23697" y="0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1650AB-D863-4A62-9B91-FBC9632FCFFA}" type="datetimeFigureOut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26114" y="849981"/>
            <a:ext cx="4075996" cy="229342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2823" y="3271381"/>
            <a:ext cx="794258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23697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9EE35A-205D-4BAE-B939-D463EA44A00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45876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3356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1645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81811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3350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72880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79935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了解 </a:t>
            </a:r>
            <a:r>
              <a:rPr lang="en-US" altLang="zh-CN" dirty="0"/>
              <a:t>model </a:t>
            </a:r>
            <a:r>
              <a:rPr lang="zh-CN" altLang="en-US" dirty="0"/>
              <a:t>需要的输入是哪些网络参数，</a:t>
            </a:r>
            <a:r>
              <a:rPr lang="en-US" altLang="zh-CN" dirty="0"/>
              <a:t>2. </a:t>
            </a:r>
            <a:r>
              <a:rPr lang="zh-CN" altLang="en-US" dirty="0"/>
              <a:t>了解现网中这些参数以什么格式得到（如表格</a:t>
            </a:r>
            <a:r>
              <a:rPr lang="en-US" altLang="zh-CN" dirty="0"/>
              <a:t>+</a:t>
            </a:r>
            <a:r>
              <a:rPr lang="zh-CN" altLang="en-US" dirty="0"/>
              <a:t>冗余数据）</a:t>
            </a:r>
            <a:r>
              <a:rPr lang="en-US" altLang="zh-CN" dirty="0"/>
              <a:t>3. </a:t>
            </a:r>
            <a:r>
              <a:rPr lang="zh-CN" altLang="en-US" dirty="0"/>
              <a:t>写一段小程序把源数据转成 </a:t>
            </a:r>
            <a:r>
              <a:rPr lang="en-US" altLang="zh-CN" dirty="0"/>
              <a:t>AI </a:t>
            </a:r>
            <a:r>
              <a:rPr lang="zh-CN" altLang="en-US" dirty="0"/>
              <a:t>可用的数据的过程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01276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7392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1163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8642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6334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7352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4958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2355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810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D285-AF0E-4CCF-BA58-EC8F82E1B95B}" type="datetimeFigureOut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409B3-116C-40F6-9D7F-14AD85D043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D285-AF0E-4CCF-BA58-EC8F82E1B95B}" type="datetimeFigureOut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409B3-116C-40F6-9D7F-14AD85D043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D285-AF0E-4CCF-BA58-EC8F82E1B95B}" type="datetimeFigureOut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409B3-116C-40F6-9D7F-14AD85D043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 0">
    <p:bg>
      <p:bgPr>
        <a:blipFill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9326853" y="157772"/>
            <a:ext cx="2701636" cy="60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427526" y="277296"/>
            <a:ext cx="3008402" cy="1006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11534350" y="6502557"/>
            <a:ext cx="426128" cy="32316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0" y="411894"/>
            <a:ext cx="3262673" cy="737364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3216460" y="1556793"/>
            <a:ext cx="4319709" cy="792088"/>
          </a:xfrm>
        </p:spPr>
        <p:txBody>
          <a:bodyPr/>
          <a:lstStyle>
            <a:lvl1pPr marL="0" indent="0" algn="l">
              <a:lnSpc>
                <a:spcPct val="200000"/>
              </a:lnSpc>
              <a:buFontTx/>
              <a:buNone/>
              <a:defRPr b="0" baseline="0">
                <a:solidFill>
                  <a:srgbClr val="595959"/>
                </a:solidFill>
              </a:defRPr>
            </a:lvl1pPr>
          </a:lstStyle>
          <a:p>
            <a:pPr lvl="0"/>
            <a:r>
              <a:rPr kumimoji="1" lang="zh-CN" altLang="en-US" dirty="0"/>
              <a:t>单击输入目录内容</a:t>
            </a:r>
            <a:endParaRPr kumimoji="1" lang="en-US" altLang="zh-CN" dirty="0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753331" y="496632"/>
            <a:ext cx="2130770" cy="874683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marL="457200" indent="-457200" defTabSz="1219200"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r>
              <a:rPr kumimoji="1" lang="zh-CN" altLang="en-US" sz="4000" b="1" dirty="0">
                <a:gradFill>
                  <a:gsLst>
                    <a:gs pos="0">
                      <a:srgbClr val="0A4BBD"/>
                    </a:gs>
                    <a:gs pos="100000">
                      <a:srgbClr val="0758E2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目  录</a:t>
            </a:r>
          </a:p>
        </p:txBody>
      </p:sp>
      <p:sp>
        <p:nvSpPr>
          <p:cNvPr id="16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2712455" y="1556792"/>
            <a:ext cx="431682" cy="792087"/>
          </a:xfrm>
          <a:noFill/>
        </p:spPr>
        <p:txBody>
          <a:bodyPr/>
          <a:lstStyle>
            <a:lvl1pPr marL="0" indent="0">
              <a:lnSpc>
                <a:spcPct val="200000"/>
              </a:lnSpc>
              <a:buFontTx/>
              <a:buNone/>
              <a:defRPr b="1" baseline="0">
                <a:gradFill>
                  <a:gsLst>
                    <a:gs pos="0">
                      <a:srgbClr val="0A4BBD"/>
                    </a:gs>
                    <a:gs pos="100000">
                      <a:srgbClr val="0758E2"/>
                    </a:gs>
                  </a:gsLst>
                  <a:lin ang="0" scaled="0"/>
                </a:gradFill>
              </a:defRPr>
            </a:lvl1pPr>
          </a:lstStyle>
          <a:p>
            <a:pPr lvl="0"/>
            <a:r>
              <a:rPr kumimoji="1" lang="en-US" altLang="zh-CN" dirty="0"/>
              <a:t>1</a:t>
            </a:r>
          </a:p>
        </p:txBody>
      </p:sp>
      <p:sp>
        <p:nvSpPr>
          <p:cNvPr id="22" name="文本占位符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12135" y="2420888"/>
            <a:ext cx="431682" cy="784001"/>
          </a:xfrm>
        </p:spPr>
        <p:txBody>
          <a:bodyPr/>
          <a:lstStyle>
            <a:lvl1pPr marL="0" indent="0">
              <a:lnSpc>
                <a:spcPct val="200000"/>
              </a:lnSpc>
              <a:buFontTx/>
              <a:buNone/>
              <a:defRPr b="1" baseline="0">
                <a:gradFill>
                  <a:gsLst>
                    <a:gs pos="0">
                      <a:srgbClr val="0A4BBD"/>
                    </a:gs>
                    <a:gs pos="100000">
                      <a:srgbClr val="0758E2"/>
                    </a:gs>
                  </a:gsLst>
                  <a:lin ang="0" scaled="0"/>
                </a:gradFill>
              </a:defRPr>
            </a:lvl1pPr>
          </a:lstStyle>
          <a:p>
            <a:pPr lvl="0"/>
            <a:r>
              <a:rPr kumimoji="1" lang="en-US" altLang="zh-CN" dirty="0"/>
              <a:t>2</a:t>
            </a:r>
          </a:p>
        </p:txBody>
      </p:sp>
      <p:sp>
        <p:nvSpPr>
          <p:cNvPr id="24" name="文本占位符 10"/>
          <p:cNvSpPr>
            <a:spLocks noGrp="1"/>
          </p:cNvSpPr>
          <p:nvPr>
            <p:ph type="body" sz="quarter" idx="20" hasCustomPrompt="1"/>
          </p:nvPr>
        </p:nvSpPr>
        <p:spPr>
          <a:xfrm>
            <a:off x="2712135" y="3288087"/>
            <a:ext cx="431682" cy="772812"/>
          </a:xfrm>
        </p:spPr>
        <p:txBody>
          <a:bodyPr/>
          <a:lstStyle>
            <a:lvl1pPr marL="0" indent="0">
              <a:lnSpc>
                <a:spcPct val="200000"/>
              </a:lnSpc>
              <a:buFontTx/>
              <a:buNone/>
              <a:defRPr b="1" baseline="0">
                <a:gradFill>
                  <a:gsLst>
                    <a:gs pos="0">
                      <a:srgbClr val="0A4BBD"/>
                    </a:gs>
                    <a:gs pos="100000">
                      <a:srgbClr val="0758E2"/>
                    </a:gs>
                  </a:gsLst>
                  <a:lin ang="0" scaled="0"/>
                </a:gradFill>
              </a:defRPr>
            </a:lvl1pPr>
          </a:lstStyle>
          <a:p>
            <a:pPr lvl="0"/>
            <a:r>
              <a:rPr kumimoji="1" lang="en-US" altLang="zh-CN" dirty="0"/>
              <a:t>3</a:t>
            </a: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32178" y="575561"/>
            <a:ext cx="2754023" cy="427293"/>
          </a:xfrm>
          <a:prstGeom prst="rect">
            <a:avLst/>
          </a:prstGeom>
        </p:spPr>
      </p:pic>
      <p:sp>
        <p:nvSpPr>
          <p:cNvPr id="17" name="文本占位符 10"/>
          <p:cNvSpPr>
            <a:spLocks noGrp="1"/>
          </p:cNvSpPr>
          <p:nvPr>
            <p:ph type="body" sz="quarter" idx="25" hasCustomPrompt="1"/>
          </p:nvPr>
        </p:nvSpPr>
        <p:spPr>
          <a:xfrm>
            <a:off x="3216460" y="2420889"/>
            <a:ext cx="4319709" cy="792088"/>
          </a:xfrm>
        </p:spPr>
        <p:txBody>
          <a:bodyPr/>
          <a:lstStyle>
            <a:lvl1pPr marL="0" indent="0" algn="l">
              <a:lnSpc>
                <a:spcPct val="200000"/>
              </a:lnSpc>
              <a:buFontTx/>
              <a:buNone/>
              <a:defRPr b="0" baseline="0">
                <a:solidFill>
                  <a:srgbClr val="595959"/>
                </a:solidFill>
              </a:defRPr>
            </a:lvl1pPr>
          </a:lstStyle>
          <a:p>
            <a:pPr lvl="0"/>
            <a:r>
              <a:rPr kumimoji="1" lang="zh-CN" altLang="en-US" dirty="0"/>
              <a:t>单击输入目录内容</a:t>
            </a:r>
            <a:endParaRPr kumimoji="1" lang="en-US" altLang="zh-CN" dirty="0"/>
          </a:p>
        </p:txBody>
      </p:sp>
      <p:sp>
        <p:nvSpPr>
          <p:cNvPr id="18" name="文本占位符 10"/>
          <p:cNvSpPr>
            <a:spLocks noGrp="1"/>
          </p:cNvSpPr>
          <p:nvPr>
            <p:ph type="body" sz="quarter" idx="26" hasCustomPrompt="1"/>
          </p:nvPr>
        </p:nvSpPr>
        <p:spPr>
          <a:xfrm>
            <a:off x="3216460" y="3286536"/>
            <a:ext cx="4319709" cy="775914"/>
          </a:xfrm>
        </p:spPr>
        <p:txBody>
          <a:bodyPr/>
          <a:lstStyle>
            <a:lvl1pPr marL="0" indent="0" algn="l">
              <a:lnSpc>
                <a:spcPct val="200000"/>
              </a:lnSpc>
              <a:buFontTx/>
              <a:buNone/>
              <a:defRPr b="0" baseline="0">
                <a:solidFill>
                  <a:srgbClr val="595959"/>
                </a:solidFill>
              </a:defRPr>
            </a:lvl1pPr>
          </a:lstStyle>
          <a:p>
            <a:pPr lvl="0"/>
            <a:r>
              <a:rPr kumimoji="1" lang="zh-CN" altLang="en-US" dirty="0"/>
              <a:t>单击输入目录内容</a:t>
            </a:r>
            <a:endParaRPr kumimoji="1" lang="en-US" altLang="zh-CN" dirty="0"/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27" hasCustomPrompt="1"/>
          </p:nvPr>
        </p:nvSpPr>
        <p:spPr>
          <a:xfrm>
            <a:off x="3216460" y="4129979"/>
            <a:ext cx="4319709" cy="768459"/>
          </a:xfrm>
        </p:spPr>
        <p:txBody>
          <a:bodyPr/>
          <a:lstStyle>
            <a:lvl1pPr marL="0" indent="0" algn="l">
              <a:lnSpc>
                <a:spcPct val="200000"/>
              </a:lnSpc>
              <a:buFontTx/>
              <a:buNone/>
              <a:defRPr b="0" baseline="0">
                <a:solidFill>
                  <a:srgbClr val="595959"/>
                </a:solidFill>
              </a:defRPr>
            </a:lvl1pPr>
          </a:lstStyle>
          <a:p>
            <a:pPr lvl="0"/>
            <a:r>
              <a:rPr kumimoji="1" lang="zh-CN" altLang="en-US" dirty="0"/>
              <a:t>单击输入目录内容</a:t>
            </a:r>
            <a:endParaRPr kumimoji="1" lang="en-US" altLang="zh-CN" dirty="0"/>
          </a:p>
        </p:txBody>
      </p:sp>
      <p:sp>
        <p:nvSpPr>
          <p:cNvPr id="20" name="文本占位符 10"/>
          <p:cNvSpPr>
            <a:spLocks noGrp="1"/>
          </p:cNvSpPr>
          <p:nvPr>
            <p:ph type="body" sz="quarter" idx="28" hasCustomPrompt="1"/>
          </p:nvPr>
        </p:nvSpPr>
        <p:spPr>
          <a:xfrm>
            <a:off x="2712135" y="4127803"/>
            <a:ext cx="431682" cy="772812"/>
          </a:xfrm>
        </p:spPr>
        <p:txBody>
          <a:bodyPr/>
          <a:lstStyle>
            <a:lvl1pPr marL="0" indent="0">
              <a:lnSpc>
                <a:spcPct val="200000"/>
              </a:lnSpc>
              <a:buFontTx/>
              <a:buNone/>
              <a:defRPr b="1" baseline="0">
                <a:gradFill>
                  <a:gsLst>
                    <a:gs pos="0">
                      <a:srgbClr val="0A4BBD"/>
                    </a:gs>
                    <a:gs pos="100000">
                      <a:srgbClr val="0758E2"/>
                    </a:gs>
                  </a:gsLst>
                  <a:lin ang="0" scaled="0"/>
                </a:gradFill>
              </a:defRPr>
            </a:lvl1pPr>
          </a:lstStyle>
          <a:p>
            <a:pPr lvl="0"/>
            <a:r>
              <a:rPr kumimoji="1" lang="en-US" altLang="zh-CN" dirty="0"/>
              <a:t>4</a:t>
            </a:r>
          </a:p>
        </p:txBody>
      </p:sp>
      <p:sp>
        <p:nvSpPr>
          <p:cNvPr id="29" name="文本占位符 10"/>
          <p:cNvSpPr>
            <a:spLocks noGrp="1"/>
          </p:cNvSpPr>
          <p:nvPr>
            <p:ph type="body" sz="quarter" idx="29" hasCustomPrompt="1"/>
          </p:nvPr>
        </p:nvSpPr>
        <p:spPr>
          <a:xfrm>
            <a:off x="3216460" y="4953855"/>
            <a:ext cx="4319709" cy="775914"/>
          </a:xfrm>
        </p:spPr>
        <p:txBody>
          <a:bodyPr/>
          <a:lstStyle>
            <a:lvl1pPr marL="0" indent="0" algn="l">
              <a:lnSpc>
                <a:spcPct val="200000"/>
              </a:lnSpc>
              <a:buFontTx/>
              <a:buNone/>
              <a:defRPr b="0" baseline="0">
                <a:solidFill>
                  <a:srgbClr val="595959"/>
                </a:solidFill>
              </a:defRPr>
            </a:lvl1pPr>
          </a:lstStyle>
          <a:p>
            <a:pPr lvl="0"/>
            <a:r>
              <a:rPr kumimoji="1" lang="zh-CN" altLang="en-US" dirty="0"/>
              <a:t>单击输入目录内容</a:t>
            </a:r>
            <a:endParaRPr kumimoji="1" lang="en-US" altLang="zh-CN" dirty="0"/>
          </a:p>
        </p:txBody>
      </p:sp>
      <p:sp>
        <p:nvSpPr>
          <p:cNvPr id="30" name="文本占位符 10"/>
          <p:cNvSpPr>
            <a:spLocks noGrp="1"/>
          </p:cNvSpPr>
          <p:nvPr>
            <p:ph type="body" sz="quarter" idx="30" hasCustomPrompt="1"/>
          </p:nvPr>
        </p:nvSpPr>
        <p:spPr>
          <a:xfrm>
            <a:off x="2712135" y="4956957"/>
            <a:ext cx="431682" cy="772812"/>
          </a:xfrm>
        </p:spPr>
        <p:txBody>
          <a:bodyPr/>
          <a:lstStyle>
            <a:lvl1pPr marL="0" indent="0">
              <a:lnSpc>
                <a:spcPct val="200000"/>
              </a:lnSpc>
              <a:buFontTx/>
              <a:buNone/>
              <a:defRPr b="1" baseline="0">
                <a:gradFill>
                  <a:gsLst>
                    <a:gs pos="0">
                      <a:srgbClr val="0A4BBD"/>
                    </a:gs>
                    <a:gs pos="100000">
                      <a:srgbClr val="0758E2"/>
                    </a:gs>
                  </a:gsLst>
                  <a:lin ang="0" scaled="0"/>
                </a:gradFill>
              </a:defRPr>
            </a:lvl1pPr>
          </a:lstStyle>
          <a:p>
            <a:pPr lvl="0"/>
            <a:r>
              <a:rPr kumimoji="1" lang="en-US" altLang="zh-CN" dirty="0"/>
              <a:t>5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408119" y="163860"/>
            <a:ext cx="8590943" cy="1104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 b="1">
                <a:gradFill>
                  <a:gsLst>
                    <a:gs pos="0">
                      <a:srgbClr val="0A4BBD"/>
                    </a:gs>
                    <a:gs pos="100000">
                      <a:srgbClr val="0758E2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 hasCustomPrompt="1"/>
          </p:nvPr>
        </p:nvSpPr>
        <p:spPr>
          <a:xfrm>
            <a:off x="407946" y="1484784"/>
            <a:ext cx="11320871" cy="463537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单击此处添加文本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408182" y="540076"/>
            <a:ext cx="2376016" cy="368644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336119" y="6326571"/>
            <a:ext cx="5472212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GB" sz="1400" b="0" i="0" spc="200" baseline="0" dirty="0">
                <a:solidFill>
                  <a:schemeClr val="bg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中国</a:t>
            </a:r>
            <a:r>
              <a:rPr kumimoji="1" lang="zh-CN" altLang="en-US" sz="1400" b="0" i="0" spc="200" baseline="0" dirty="0">
                <a:solidFill>
                  <a:schemeClr val="bg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电信研究院 </a:t>
            </a:r>
            <a:r>
              <a:rPr kumimoji="1" lang="zh-CN" altLang="en-US" sz="1400" b="0" i="0" spc="200" baseline="0" dirty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kumimoji="1" lang="en-US" altLang="zh-CN" sz="1400" b="0" i="0" dirty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| </a:t>
            </a:r>
            <a:r>
              <a:rPr kumimoji="1" lang="zh-CN" altLang="en-US" sz="1400" b="0" i="0" dirty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</a:t>
            </a:r>
            <a:r>
              <a:rPr kumimoji="1" lang="en-GB" altLang="zh-CN" sz="1400" spc="100" baseline="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China Telecom Research Institute</a:t>
            </a:r>
            <a:endParaRPr kumimoji="1" lang="zh-CN" altLang="en-US" sz="1400" spc="100" baseline="0" dirty="0">
              <a:solidFill>
                <a:schemeClr val="bg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34AC5B4-1350-44E5-AB9E-3073A0AF52B5}" type="datetime1">
              <a:rPr lang="zh-CN" altLang="en-US" smtClean="0"/>
              <a:t>2024/9/10</a:t>
            </a:fld>
            <a:endParaRPr lang="en-US" dirty="0"/>
          </a:p>
        </p:txBody>
      </p:sp>
      <p:sp>
        <p:nvSpPr>
          <p:cNvPr id="15" name="页脚占位符 1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4"/>
          </p:nvPr>
        </p:nvSpPr>
        <p:spPr>
          <a:xfrm>
            <a:off x="8976845" y="6356351"/>
            <a:ext cx="2743271" cy="365125"/>
          </a:xfrm>
        </p:spPr>
        <p:txBody>
          <a:bodyPr/>
          <a:lstStyle/>
          <a:p>
            <a:fld id="{FDE3467D-74CA-4982-9511-B08242A5D889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空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5359" y="122216"/>
            <a:ext cx="10314711" cy="658085"/>
          </a:xfrm>
        </p:spPr>
        <p:txBody>
          <a:bodyPr anchor="ctr" anchorCtr="0">
            <a:noAutofit/>
          </a:bodyPr>
          <a:lstStyle>
            <a:lvl1pPr algn="l" defTabSz="1218565" rtl="0" eaLnBrk="1" latinLnBrk="0" hangingPunct="1">
              <a:spcBef>
                <a:spcPct val="0"/>
              </a:spcBef>
              <a:buNone/>
              <a:defRPr lang="zh-CN" altLang="en-US" sz="2800" b="1" kern="1200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11568608" y="6444602"/>
            <a:ext cx="4347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7295"/>
            <a:fld id="{D5DDBE9D-0EAE-4BF9-9976-992BCF72F40A}" type="slidenum">
              <a:rPr lang="zh-CN" altLang="en-US" sz="1600">
                <a:solidFill>
                  <a:prstClr val="black">
                    <a:tint val="75000"/>
                  </a:prst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‹#›</a:t>
            </a:fld>
            <a:endParaRPr lang="zh-CN" altLang="en-US" sz="1600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5359" y="807730"/>
            <a:ext cx="11520001" cy="672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094" y="15229"/>
            <a:ext cx="1367118" cy="8776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defTabSz="12192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65">
              <a:ea typeface="MS PGothic" panose="020B0600070205080204" pitchFamily="34" charset="-128"/>
            </a:endParaRPr>
          </a:p>
        </p:txBody>
      </p:sp>
      <p:sp>
        <p:nvSpPr>
          <p:cNvPr id="3" name="矩形 2"/>
          <p:cNvSpPr>
            <a:spLocks noChangeArrowheads="1"/>
          </p:cNvSpPr>
          <p:nvPr userDrawn="1"/>
        </p:nvSpPr>
        <p:spPr bwMode="auto">
          <a:xfrm>
            <a:off x="0" y="0"/>
            <a:ext cx="12192000" cy="1117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none" lIns="0" tIns="0" rIns="0" bIns="0"/>
          <a:lstStyle>
            <a:lvl1pPr defTabSz="609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09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09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09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09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09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09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09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09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z="2400">
              <a:solidFill>
                <a:schemeClr val="bg1"/>
              </a:solidFill>
              <a:ea typeface="华文中宋" panose="02010600040101010101" pitchFamily="2" charset="-122"/>
            </a:endParaRP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296400" y="6356350"/>
            <a:ext cx="2743200" cy="366713"/>
          </a:xfrm>
        </p:spPr>
        <p:txBody>
          <a:bodyPr/>
          <a:lstStyle>
            <a:lvl1pPr>
              <a:defRPr smtClean="0">
                <a:solidFill>
                  <a:srgbClr val="787878"/>
                </a:solidFill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7D795A96-2F2C-40A4-B012-8E61A5A28D97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D285-AF0E-4CCF-BA58-EC8F82E1B95B}" type="datetimeFigureOut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409B3-116C-40F6-9D7F-14AD85D043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D285-AF0E-4CCF-BA58-EC8F82E1B95B}" type="datetimeFigureOut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409B3-116C-40F6-9D7F-14AD85D043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D285-AF0E-4CCF-BA58-EC8F82E1B95B}" type="datetimeFigureOut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409B3-116C-40F6-9D7F-14AD85D043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D285-AF0E-4CCF-BA58-EC8F82E1B95B}" type="datetimeFigureOut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409B3-116C-40F6-9D7F-14AD85D043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D285-AF0E-4CCF-BA58-EC8F82E1B95B}" type="datetimeFigureOut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409B3-116C-40F6-9D7F-14AD85D043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D285-AF0E-4CCF-BA58-EC8F82E1B95B}" type="datetimeFigureOut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409B3-116C-40F6-9D7F-14AD85D043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D285-AF0E-4CCF-BA58-EC8F82E1B95B}" type="datetimeFigureOut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409B3-116C-40F6-9D7F-14AD85D043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D285-AF0E-4CCF-BA58-EC8F82E1B95B}" type="datetimeFigureOut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409B3-116C-40F6-9D7F-14AD85D043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49D285-AF0E-4CCF-BA58-EC8F82E1B95B}" type="datetimeFigureOut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409B3-116C-40F6-9D7F-14AD85D043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ilename"/>
          <p:cNvSpPr>
            <a:spLocks noChangeArrowheads="1"/>
          </p:cNvSpPr>
          <p:nvPr/>
        </p:nvSpPr>
        <p:spPr bwMode="auto">
          <a:xfrm>
            <a:off x="1712627" y="1368049"/>
            <a:ext cx="8766745" cy="1816100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lIns="81935" tIns="40967" rIns="81935" bIns="40967" anchor="ctr"/>
          <a:lstStyle/>
          <a:p>
            <a:pPr algn="ctr">
              <a:lnSpc>
                <a:spcPct val="150000"/>
              </a:lnSpc>
            </a:pPr>
            <a:endParaRPr lang="zh-CN" altLang="zh-CN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94433" y="1841811"/>
            <a:ext cx="9515329" cy="1727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  <a:buClrTx/>
              <a:buSzTx/>
              <a:buFontTx/>
              <a:defRPr/>
            </a:pPr>
            <a:r>
              <a:rPr kumimoji="1" lang="zh-CN" altLang="en-US" sz="3200" b="1" kern="100" dirty="0">
                <a:solidFill>
                  <a:srgbClr val="A0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无线网络智能化</a:t>
            </a:r>
            <a:r>
              <a:rPr kumimoji="1" lang="en-US" altLang="zh-CN" sz="3200" b="1" kern="100" dirty="0">
                <a:solidFill>
                  <a:srgbClr val="A0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AI</a:t>
            </a:r>
            <a:r>
              <a:rPr kumimoji="1" lang="zh-CN" altLang="en-US" sz="3200" b="1" kern="100" dirty="0">
                <a:solidFill>
                  <a:srgbClr val="A0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用例</a:t>
            </a:r>
            <a:r>
              <a:rPr kumimoji="1" lang="en-US" altLang="zh-CN" sz="3200" b="1" kern="100" dirty="0">
                <a:solidFill>
                  <a:srgbClr val="A0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-</a:t>
            </a:r>
            <a:r>
              <a:rPr kumimoji="1" lang="zh-CN" altLang="en-US" sz="3200" b="1" kern="100" dirty="0">
                <a:solidFill>
                  <a:srgbClr val="A0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无线故障检测</a:t>
            </a:r>
            <a:endParaRPr kumimoji="1" lang="en-US" altLang="zh-CN" sz="3200" b="1" kern="100" dirty="0">
              <a:solidFill>
                <a:srgbClr val="A00C0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lvl="0" algn="ctr">
              <a:lnSpc>
                <a:spcPct val="150000"/>
              </a:lnSpc>
              <a:buClrTx/>
              <a:buSzTx/>
              <a:buFontTx/>
              <a:defRPr/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熊奕洋 </a:t>
            </a:r>
            <a:r>
              <a:rPr lang="zh-CN" altLang="en-US" sz="4400" b="1" kern="100" dirty="0">
                <a:solidFill>
                  <a:srgbClr val="A0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        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874652" y="4690820"/>
            <a:ext cx="4442691" cy="87766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R="0" algn="ctr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研究院</a:t>
            </a:r>
            <a:endParaRPr kumimoji="1"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  <a:p>
            <a:pPr marR="0" algn="ctr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</a:pP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2024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年</a:t>
            </a: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9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rPr>
              <a:t>月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B6F13B5-0A8D-05D8-3AED-1A7D5CF70B3A}"/>
              </a:ext>
            </a:extLst>
          </p:cNvPr>
          <p:cNvSpPr txBox="1"/>
          <p:nvPr/>
        </p:nvSpPr>
        <p:spPr>
          <a:xfrm>
            <a:off x="2258574" y="3857918"/>
            <a:ext cx="8731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代码及数据已上传至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https://github.com/whitemarshmallow/ranAI2</a:t>
            </a:r>
            <a:endParaRPr lang="zh-CN" altLang="en-US" sz="18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46182292-83F1-05F2-C6A5-B9829DB50F91}"/>
              </a:ext>
            </a:extLst>
          </p:cNvPr>
          <p:cNvSpPr txBox="1">
            <a:spLocks/>
          </p:cNvSpPr>
          <p:nvPr/>
        </p:nvSpPr>
        <p:spPr>
          <a:xfrm>
            <a:off x="386782" y="123151"/>
            <a:ext cx="9549138" cy="6580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defRPr>
            </a:lvl1pPr>
          </a:lstStyle>
          <a:p>
            <a:pPr defTabSz="914400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生成热力图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FDCAC64-DB05-7844-4D0C-D1E461351329}"/>
              </a:ext>
            </a:extLst>
          </p:cNvPr>
          <p:cNvSpPr txBox="1"/>
          <p:nvPr/>
        </p:nvSpPr>
        <p:spPr>
          <a:xfrm>
            <a:off x="231637" y="1056477"/>
            <a:ext cx="118296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我另外将数据转化成了热力图数据，适合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深度学习模型处理，下图节选的热力图案例，展示了一天的一小时内用户数分布以及基站的故障位置。图中，颜色的深浅代表了不同地区的用户密集程度，颜色越亮表示该地区的用户数越多，暗色区域则相对较少。蓝色圆圈标记了发生故障的基站，提供了一种直观的方式来识别哪些地区出现了技术问题。</a:t>
            </a:r>
            <a:endParaRPr lang="zh-CN" altLang="en-US" sz="18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30C13D-31D7-130E-1A0C-F0BDD75CD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427" y="1923710"/>
            <a:ext cx="7607146" cy="456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931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46182292-83F1-05F2-C6A5-B9829DB50F91}"/>
              </a:ext>
            </a:extLst>
          </p:cNvPr>
          <p:cNvSpPr txBox="1">
            <a:spLocks/>
          </p:cNvSpPr>
          <p:nvPr/>
        </p:nvSpPr>
        <p:spPr>
          <a:xfrm>
            <a:off x="487758" y="274616"/>
            <a:ext cx="9549138" cy="6580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defRPr>
            </a:lvl1pPr>
          </a:lstStyle>
          <a:p>
            <a:pPr defTabSz="914400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生成问答对</a:t>
            </a:r>
          </a:p>
          <a:p>
            <a:pPr defTabSz="914400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FDCAC64-DB05-7844-4D0C-D1E461351329}"/>
              </a:ext>
            </a:extLst>
          </p:cNvPr>
          <p:cNvSpPr txBox="1"/>
          <p:nvPr/>
        </p:nvSpPr>
        <p:spPr>
          <a:xfrm>
            <a:off x="181150" y="1095746"/>
            <a:ext cx="118296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然后，我的</a:t>
            </a:r>
            <a:r>
              <a:rPr lang="zh-CN" altLang="en-US" sz="18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代码通过从</a:t>
            </a:r>
            <a:r>
              <a:rPr lang="en-US" altLang="zh-CN" sz="18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CSV</a:t>
            </a:r>
            <a:r>
              <a:rPr lang="zh-CN" altLang="en-US" sz="18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文件加载网络参数数据，并基于这些数据自动生成格式化的问答对，这些问答对详细反映了不同时间点的基站流量、用户数量以及故障状态，最终将这些问答对保存到文本文件中，为后续的数据分析和机器学习应用提供了直接可用的文本资源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EE64F27-0830-DF7E-164F-03B415098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068" y="2100732"/>
            <a:ext cx="8772045" cy="448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21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46182292-83F1-05F2-C6A5-B9829DB50F91}"/>
              </a:ext>
            </a:extLst>
          </p:cNvPr>
          <p:cNvSpPr txBox="1">
            <a:spLocks/>
          </p:cNvSpPr>
          <p:nvPr/>
        </p:nvSpPr>
        <p:spPr>
          <a:xfrm>
            <a:off x="353122" y="162420"/>
            <a:ext cx="9549138" cy="6580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defRPr>
            </a:lvl1pPr>
          </a:lstStyle>
          <a:p>
            <a:pPr defTabSz="914400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可用性测试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适合多类型特征处理的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lightGBM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FDCAC64-DB05-7844-4D0C-D1E461351329}"/>
              </a:ext>
            </a:extLst>
          </p:cNvPr>
          <p:cNvSpPr txBox="1"/>
          <p:nvPr/>
        </p:nvSpPr>
        <p:spPr>
          <a:xfrm>
            <a:off x="181150" y="1095746"/>
            <a:ext cx="118296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使用在</a:t>
            </a:r>
            <a:r>
              <a:rPr lang="en-US" altLang="zh-CN" sz="1800" kern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kaggle</a:t>
            </a:r>
            <a:r>
              <a:rPr lang="zh-CN" altLang="en-US" sz="18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，阿里天池等数据科学比赛上冠军方案较多采用的</a:t>
            </a:r>
            <a:r>
              <a:rPr lang="en-US" altLang="zh-CN" sz="1800" kern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lightGBM</a:t>
            </a:r>
            <a:r>
              <a:rPr lang="zh-CN" altLang="en-US" sz="18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算法运行，预测目标点是否出现故障，已跑通模型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768F95-1C6E-956A-80E9-E9B4EF2B8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268" y="1905122"/>
            <a:ext cx="9037413" cy="451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830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46182292-83F1-05F2-C6A5-B9829DB50F91}"/>
              </a:ext>
            </a:extLst>
          </p:cNvPr>
          <p:cNvSpPr txBox="1">
            <a:spLocks/>
          </p:cNvSpPr>
          <p:nvPr/>
        </p:nvSpPr>
        <p:spPr>
          <a:xfrm>
            <a:off x="285804" y="145591"/>
            <a:ext cx="9549138" cy="6580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defRPr>
            </a:lvl1pPr>
          </a:lstStyle>
          <a:p>
            <a:pPr defTabSz="914400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可用性测试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适合处理时序特征的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FDCAC64-DB05-7844-4D0C-D1E461351329}"/>
              </a:ext>
            </a:extLst>
          </p:cNvPr>
          <p:cNvSpPr txBox="1"/>
          <p:nvPr/>
        </p:nvSpPr>
        <p:spPr>
          <a:xfrm>
            <a:off x="181150" y="1095746"/>
            <a:ext cx="11829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使用深度学习处理时序数据经典的</a:t>
            </a:r>
            <a:r>
              <a:rPr lang="en-US" altLang="zh-CN" sz="18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LSTM</a:t>
            </a:r>
            <a:r>
              <a:rPr lang="zh-CN" altLang="en-US" sz="18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进行流量预测，已经跑通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C561F9-0C9B-2792-0D6D-33343172C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660" y="1680014"/>
            <a:ext cx="8807411" cy="480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71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46182292-83F1-05F2-C6A5-B9829DB50F91}"/>
              </a:ext>
            </a:extLst>
          </p:cNvPr>
          <p:cNvSpPr txBox="1">
            <a:spLocks/>
          </p:cNvSpPr>
          <p:nvPr/>
        </p:nvSpPr>
        <p:spPr>
          <a:xfrm>
            <a:off x="285804" y="145591"/>
            <a:ext cx="9549138" cy="6580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defRPr>
            </a:lvl1pPr>
          </a:lstStyle>
          <a:p>
            <a:pPr defTabSz="914400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可用性测试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大模型基座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FDCAC64-DB05-7844-4D0C-D1E461351329}"/>
              </a:ext>
            </a:extLst>
          </p:cNvPr>
          <p:cNvSpPr txBox="1"/>
          <p:nvPr/>
        </p:nvSpPr>
        <p:spPr>
          <a:xfrm>
            <a:off x="181150" y="1095746"/>
            <a:ext cx="118296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使用深度学习处理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大模型基座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跑通（因为只采用了简单的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用本机训练，没用深层模型，而且没有训练好（个人电脑迭代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万条数据一次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分钟），因此效果感人，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但是跑通了，能证明数据已经可以用作模型使用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8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D6A9FFA-7A20-A865-A3BB-F9BA522B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704" y="1960471"/>
            <a:ext cx="8494835" cy="447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31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46182292-83F1-05F2-C6A5-B9829DB50F91}"/>
              </a:ext>
            </a:extLst>
          </p:cNvPr>
          <p:cNvSpPr txBox="1">
            <a:spLocks/>
          </p:cNvSpPr>
          <p:nvPr/>
        </p:nvSpPr>
        <p:spPr>
          <a:xfrm>
            <a:off x="285804" y="145591"/>
            <a:ext cx="9549138" cy="6580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defRPr>
            </a:lvl1pPr>
          </a:lstStyle>
          <a:p>
            <a:pPr defTabSz="914400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可用性测试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适合处理图数据的图神经网络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FDCAC64-DB05-7844-4D0C-D1E461351329}"/>
              </a:ext>
            </a:extLst>
          </p:cNvPr>
          <p:cNvSpPr txBox="1"/>
          <p:nvPr/>
        </p:nvSpPr>
        <p:spPr>
          <a:xfrm>
            <a:off x="181150" y="1095746"/>
            <a:ext cx="118296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使用适合处理图数据的图神经网络对生成好的知识图谱进行处理，并进行节点故障预测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（绿色代表无故障，证明当前时刻状态应该正常），已跑通并根据结果生成效果图</a:t>
            </a:r>
            <a:endParaRPr lang="zh-CN" altLang="en-US" sz="18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653426-1FF6-9490-EC76-80BDE948E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173" y="1896874"/>
            <a:ext cx="5893216" cy="453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90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46182292-83F1-05F2-C6A5-B9829DB50F91}"/>
              </a:ext>
            </a:extLst>
          </p:cNvPr>
          <p:cNvSpPr txBox="1">
            <a:spLocks/>
          </p:cNvSpPr>
          <p:nvPr/>
        </p:nvSpPr>
        <p:spPr>
          <a:xfrm>
            <a:off x="285804" y="145591"/>
            <a:ext cx="9549138" cy="6580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defRPr>
            </a:lvl1pPr>
          </a:lstStyle>
          <a:p>
            <a:pPr defTabSz="914400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可用性测试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适合处理图像数据的卷积神经网络（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FDCAC64-DB05-7844-4D0C-D1E461351329}"/>
              </a:ext>
            </a:extLst>
          </p:cNvPr>
          <p:cNvSpPr txBox="1"/>
          <p:nvPr/>
        </p:nvSpPr>
        <p:spPr>
          <a:xfrm>
            <a:off x="181150" y="1095746"/>
            <a:ext cx="11829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使用适合处理图像数据的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  <a:r>
              <a:rPr lang="zh-CN" altLang="en-US" sz="18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对生成好的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热力图</a:t>
            </a:r>
            <a:r>
              <a:rPr lang="zh-CN" altLang="en-US" sz="18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进行处理，并进行故障点是否存在的预测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，已跑通</a:t>
            </a:r>
            <a:endParaRPr lang="zh-CN" altLang="en-US" sz="18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AEABCA-C4F3-8709-1955-47694C224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856" y="1782096"/>
            <a:ext cx="7628319" cy="488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2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433" y="68188"/>
            <a:ext cx="1437342" cy="658085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defTabSz="914400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graphicFrame>
        <p:nvGraphicFramePr>
          <p:cNvPr id="5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286148"/>
              </p:ext>
            </p:extLst>
          </p:nvPr>
        </p:nvGraphicFramePr>
        <p:xfrm>
          <a:off x="436336" y="929029"/>
          <a:ext cx="10783295" cy="57073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007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2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72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工作项清单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故事点列表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551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了解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model 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需要的输入是哪些网络参数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尝试无线监测问题，了解常见的网络参数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RSRP,RSRP,SINR,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用户数据，流量数据，后续又了解了信道质量指标，下行链路速率 ，上行链路速率，参考信号功率 ，网络延迟。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168620"/>
                  </a:ext>
                </a:extLst>
              </a:tr>
              <a:tr h="133104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了解现网中这些参数以什么格式得到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了解到参数可能有表格，数据库以及日志形式得到，为此，生成了日志形式的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SINR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数据，表格形式的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RSRP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和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RSRP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数据，</a:t>
                      </a:r>
                      <a:r>
                        <a:rPr lang="en-US" altLang="zh-CN" sz="1600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sql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数据库形式的用户数和流量数据，以及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web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中常见的</a:t>
                      </a:r>
                      <a:r>
                        <a:rPr lang="en-US" altLang="zh-CN" sz="1600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json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格式数据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信道质量指标，下行链路速率 ，上行链路速率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，和配置文件中常见的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xml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数据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参考信号功率 ，网络延迟。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421901"/>
                  </a:ext>
                </a:extLst>
              </a:tr>
              <a:tr h="344997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写一段小程序把源数据转成 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AI 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可用的数据的过程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形成带有空间和时序信息的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csv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文件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858604"/>
                  </a:ext>
                </a:extLst>
              </a:tr>
              <a:tr h="34499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生成知识图谱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486886"/>
                  </a:ext>
                </a:extLst>
              </a:tr>
              <a:tr h="3449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生成热力图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018402"/>
                  </a:ext>
                </a:extLst>
              </a:tr>
              <a:tr h="34499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生成问答对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601683"/>
                  </a:ext>
                </a:extLst>
              </a:tr>
              <a:tr h="344998">
                <a:tc rowSpan="5"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AI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可用性测试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使用机器学习经典模型</a:t>
                      </a:r>
                      <a:r>
                        <a:rPr lang="en-US" altLang="zh-CN" sz="1600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lightGBM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进行了故障诊断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777271"/>
                  </a:ext>
                </a:extLst>
              </a:tr>
              <a:tr h="344998"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使用深度学习时序经典模型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LSTM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进行了流量预测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54765"/>
                  </a:ext>
                </a:extLst>
              </a:tr>
              <a:tr h="344998"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使用大模型的底座算法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transformer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进行问答对回答（问答对）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377984"/>
                  </a:ext>
                </a:extLst>
              </a:tr>
              <a:tr h="344998"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使用图神经网络进行知识图谱图节点预测（知识图谱）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514536"/>
                  </a:ext>
                </a:extLst>
              </a:tr>
              <a:tr h="339966"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使用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CNN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进行异常点识别（热力图）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415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1975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28820" y="2691130"/>
            <a:ext cx="35871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rgbClr val="C00000"/>
                </a:solidFill>
              </a:rPr>
              <a:t>谢</a:t>
            </a:r>
            <a:r>
              <a:rPr lang="en-US" altLang="zh-CN" sz="7200" dirty="0">
                <a:solidFill>
                  <a:srgbClr val="C00000"/>
                </a:solidFill>
              </a:rPr>
              <a:t> </a:t>
            </a:r>
            <a:r>
              <a:rPr lang="zh-CN" altLang="en-US" sz="7200" dirty="0">
                <a:solidFill>
                  <a:srgbClr val="C00000"/>
                </a:solidFill>
              </a:rPr>
              <a:t>谢</a:t>
            </a:r>
            <a:r>
              <a:rPr lang="en-US" altLang="zh-CN" sz="7200" dirty="0">
                <a:solidFill>
                  <a:srgbClr val="C00000"/>
                </a:solidFill>
              </a:rPr>
              <a:t> </a:t>
            </a:r>
            <a:r>
              <a:rPr lang="zh-CN" altLang="en-US" sz="7200" dirty="0">
                <a:solidFill>
                  <a:srgbClr val="C00000"/>
                </a:solidFill>
              </a:rPr>
              <a:t>！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46182292-83F1-05F2-C6A5-B9829DB50F91}"/>
              </a:ext>
            </a:extLst>
          </p:cNvPr>
          <p:cNvSpPr txBox="1">
            <a:spLocks/>
          </p:cNvSpPr>
          <p:nvPr/>
        </p:nvSpPr>
        <p:spPr>
          <a:xfrm>
            <a:off x="431660" y="128761"/>
            <a:ext cx="9549138" cy="6580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defRPr>
            </a:lvl1pPr>
          </a:lstStyle>
          <a:p>
            <a:pPr defTabSz="914400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网络数据生成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FDCAC64-DB05-7844-4D0C-D1E461351329}"/>
              </a:ext>
            </a:extLst>
          </p:cNvPr>
          <p:cNvSpPr txBox="1"/>
          <p:nvPr/>
        </p:nvSpPr>
        <p:spPr>
          <a:xfrm>
            <a:off x="99548" y="999189"/>
            <a:ext cx="118296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为了解决故障检测的问题，我需要去搜集数据集，为了模拟实际数据分散较为复杂的情况，我使用数据生成工具生成了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类数据集，包括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RSRP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RSRQ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SINR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用户数量和流量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版本）。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CQI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，下行链路速率 ，上行链路速率，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RSP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，网络延迟 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版本）。它们以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种形式存在：表格及冗余数据，日志文本数据，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数据库数据，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格式数据，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xml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格式数据。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98D3E21-9799-1F25-B71A-B120AF676C40}"/>
              </a:ext>
            </a:extLst>
          </p:cNvPr>
          <p:cNvSpPr txBox="1"/>
          <p:nvPr/>
        </p:nvSpPr>
        <p:spPr>
          <a:xfrm>
            <a:off x="99548" y="3058192"/>
            <a:ext cx="35715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表格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及冗余数据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RSRP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RSRQ</a:t>
            </a:r>
          </a:p>
          <a:p>
            <a:pPr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生成持续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天，小时颗粒度的数据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AutoShape 2" descr="A PowerPoint slide visualization showing the data sources for fault detection. The background shows a network environment with three distinct data representations: a CSV file icon labeled 'RSRP_RSRQ_Data.csv' containing RSRP and RSRQ data, a text file icon labeled 'SINR_Logs.txt' representing SINR logs, and an SQL database icon with columns labeled 'User Count' and 'Traffic Data.' Each of these data sources is connected to a central hub, symbolizing the data collection process for fault detection, with arrows leading from the data sources to the hub. The overall design is clean and professional, suitable for a technical presentation.">
            <a:extLst>
              <a:ext uri="{FF2B5EF4-FFF2-40B4-BE49-F238E27FC236}">
                <a16:creationId xmlns:a16="http://schemas.microsoft.com/office/drawing/2014/main" id="{B9761FB7-ADAA-B269-BBBD-D26B98A66F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ECA5250-89CC-6879-577C-13B8DAF13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231" y="3010647"/>
            <a:ext cx="6852461" cy="341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36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DCAC64-DB05-7844-4D0C-D1E461351329}"/>
              </a:ext>
            </a:extLst>
          </p:cNvPr>
          <p:cNvSpPr txBox="1"/>
          <p:nvPr/>
        </p:nvSpPr>
        <p:spPr>
          <a:xfrm>
            <a:off x="181150" y="1022818"/>
            <a:ext cx="118296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为了解决故障检测的问题，我需要去搜集数据集，为了模拟实际数据分散较为复杂的情况，我使用数据生成工具生成了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类数据集以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种形式存在。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98D3E21-9799-1F25-B71A-B120AF676C40}"/>
              </a:ext>
            </a:extLst>
          </p:cNvPr>
          <p:cNvSpPr txBox="1"/>
          <p:nvPr/>
        </p:nvSpPr>
        <p:spPr>
          <a:xfrm>
            <a:off x="304333" y="1949239"/>
            <a:ext cx="60950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日志数据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：日志文件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SINR</a:t>
            </a:r>
          </a:p>
          <a:p>
            <a:pPr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生成持续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天，以文本形式存在的数据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AutoShape 2" descr="A PowerPoint slide visualization showing the data sources for fault detection. The background shows a network environment with three distinct data representations: a CSV file icon labeled 'RSRP_RSRQ_Data.csv' containing RSRP and RSRQ data, a text file icon labeled 'SINR_Logs.txt' representing SINR logs, and an SQL database icon with columns labeled 'User Count' and 'Traffic Data.' Each of these data sources is connected to a central hub, symbolizing the data collection process for fault detection, with arrows leading from the data sources to the hub. The overall design is clean and professional, suitable for a technical presentation.">
            <a:extLst>
              <a:ext uri="{FF2B5EF4-FFF2-40B4-BE49-F238E27FC236}">
                <a16:creationId xmlns:a16="http://schemas.microsoft.com/office/drawing/2014/main" id="{B9761FB7-ADAA-B269-BBBD-D26B98A66F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5131E18-7CC0-0F0A-4EAD-9A96EBA4D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759" y="2855168"/>
            <a:ext cx="6714727" cy="324591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CFDDEAB-1D52-575D-2977-4B21DA703290}"/>
              </a:ext>
            </a:extLst>
          </p:cNvPr>
          <p:cNvSpPr txBox="1">
            <a:spLocks/>
          </p:cNvSpPr>
          <p:nvPr/>
        </p:nvSpPr>
        <p:spPr>
          <a:xfrm>
            <a:off x="431660" y="128761"/>
            <a:ext cx="9549138" cy="6580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defRPr>
            </a:lvl1pPr>
          </a:lstStyle>
          <a:p>
            <a:pPr defTabSz="914400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网络数据生成</a:t>
            </a:r>
          </a:p>
        </p:txBody>
      </p:sp>
    </p:spTree>
    <p:extLst>
      <p:ext uri="{BB962C8B-B14F-4D97-AF65-F5344CB8AC3E}">
        <p14:creationId xmlns:p14="http://schemas.microsoft.com/office/powerpoint/2010/main" val="3166403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DCAC64-DB05-7844-4D0C-D1E461351329}"/>
              </a:ext>
            </a:extLst>
          </p:cNvPr>
          <p:cNvSpPr txBox="1"/>
          <p:nvPr/>
        </p:nvSpPr>
        <p:spPr>
          <a:xfrm>
            <a:off x="181150" y="1022818"/>
            <a:ext cx="118296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为了解决故障检测的问题，我需要去搜集数据集，为了模拟实际数据分散较为复杂的情况，我使用数据生成工具生成了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类数据集以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种形式存在。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98D3E21-9799-1F25-B71A-B120AF676C40}"/>
              </a:ext>
            </a:extLst>
          </p:cNvPr>
          <p:cNvSpPr txBox="1"/>
          <p:nvPr/>
        </p:nvSpPr>
        <p:spPr>
          <a:xfrm>
            <a:off x="304333" y="1949239"/>
            <a:ext cx="60950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数据库：用户数量和流量数据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生成持续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天，在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数据库中存储的数据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AutoShape 2" descr="A PowerPoint slide visualization showing the data sources for fault detection. The background shows a network environment with three distinct data representations: a CSV file icon labeled 'RSRP_RSRQ_Data.csv' containing RSRP and RSRQ data, a text file icon labeled 'SINR_Logs.txt' representing SINR logs, and an SQL database icon with columns labeled 'User Count' and 'Traffic Data.' Each of these data sources is connected to a central hub, symbolizing the data collection process for fault detection, with arrows leading from the data sources to the hub. The overall design is clean and professional, suitable for a technical presentation.">
            <a:extLst>
              <a:ext uri="{FF2B5EF4-FFF2-40B4-BE49-F238E27FC236}">
                <a16:creationId xmlns:a16="http://schemas.microsoft.com/office/drawing/2014/main" id="{B9761FB7-ADAA-B269-BBBD-D26B98A66F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BC8ABB5-9C76-753D-1EB2-B6104E3FE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925" y="3194664"/>
            <a:ext cx="6646106" cy="291663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A616A9C-E95D-A0CE-5380-F0A9D9F8DB2A}"/>
              </a:ext>
            </a:extLst>
          </p:cNvPr>
          <p:cNvSpPr txBox="1">
            <a:spLocks/>
          </p:cNvSpPr>
          <p:nvPr/>
        </p:nvSpPr>
        <p:spPr>
          <a:xfrm>
            <a:off x="431660" y="128761"/>
            <a:ext cx="9549138" cy="6580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defRPr>
            </a:lvl1pPr>
          </a:lstStyle>
          <a:p>
            <a:pPr defTabSz="914400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网络数据生成</a:t>
            </a:r>
          </a:p>
        </p:txBody>
      </p:sp>
    </p:spTree>
    <p:extLst>
      <p:ext uri="{BB962C8B-B14F-4D97-AF65-F5344CB8AC3E}">
        <p14:creationId xmlns:p14="http://schemas.microsoft.com/office/powerpoint/2010/main" val="1501937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DCAC64-DB05-7844-4D0C-D1E461351329}"/>
              </a:ext>
            </a:extLst>
          </p:cNvPr>
          <p:cNvSpPr txBox="1"/>
          <p:nvPr/>
        </p:nvSpPr>
        <p:spPr>
          <a:xfrm>
            <a:off x="181150" y="1022818"/>
            <a:ext cx="118296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为了解决故障检测的问题，我需要去搜集数据集，为了模拟实际数据分散较为复杂的情况，我使用数据生成工具生成了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类数据集以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种形式存在。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98D3E21-9799-1F25-B71A-B120AF676C40}"/>
              </a:ext>
            </a:extLst>
          </p:cNvPr>
          <p:cNvSpPr txBox="1"/>
          <p:nvPr/>
        </p:nvSpPr>
        <p:spPr>
          <a:xfrm>
            <a:off x="304332" y="1949239"/>
            <a:ext cx="10359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平台常用的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格式数据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信道质量指标 ，下行链路速率，上行链路速率（持续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天的小时计数据）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AutoShape 2" descr="A PowerPoint slide visualization showing the data sources for fault detection. The background shows a network environment with three distinct data representations: a CSV file icon labeled 'RSRP_RSRQ_Data.csv' containing RSRP and RSRQ data, a text file icon labeled 'SINR_Logs.txt' representing SINR logs, and an SQL database icon with columns labeled 'User Count' and 'Traffic Data.' Each of these data sources is connected to a central hub, symbolizing the data collection process for fault detection, with arrows leading from the data sources to the hub. The overall design is clean and professional, suitable for a technical presentation.">
            <a:extLst>
              <a:ext uri="{FF2B5EF4-FFF2-40B4-BE49-F238E27FC236}">
                <a16:creationId xmlns:a16="http://schemas.microsoft.com/office/drawing/2014/main" id="{B9761FB7-ADAA-B269-BBBD-D26B98A66F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A616A9C-E95D-A0CE-5380-F0A9D9F8DB2A}"/>
              </a:ext>
            </a:extLst>
          </p:cNvPr>
          <p:cNvSpPr txBox="1">
            <a:spLocks/>
          </p:cNvSpPr>
          <p:nvPr/>
        </p:nvSpPr>
        <p:spPr>
          <a:xfrm>
            <a:off x="431660" y="128761"/>
            <a:ext cx="9549138" cy="6580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defRPr>
            </a:lvl1pPr>
          </a:lstStyle>
          <a:p>
            <a:pPr defTabSz="914400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网络数据生成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872C33B-F8E8-0D99-B00B-E82A5B934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963" y="2776836"/>
            <a:ext cx="6099351" cy="352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10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DCAC64-DB05-7844-4D0C-D1E461351329}"/>
              </a:ext>
            </a:extLst>
          </p:cNvPr>
          <p:cNvSpPr txBox="1"/>
          <p:nvPr/>
        </p:nvSpPr>
        <p:spPr>
          <a:xfrm>
            <a:off x="181150" y="1022818"/>
            <a:ext cx="118296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为了解决故障检测的问题，我需要去搜集数据集，为了模拟实际数据分散较为复杂的情况，我使用数据生成工具生成了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类数据集。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98D3E21-9799-1F25-B71A-B120AF676C40}"/>
              </a:ext>
            </a:extLst>
          </p:cNvPr>
          <p:cNvSpPr txBox="1"/>
          <p:nvPr/>
        </p:nvSpPr>
        <p:spPr>
          <a:xfrm>
            <a:off x="181150" y="1847575"/>
            <a:ext cx="112797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配置信息常用的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xml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格式数据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：参考信号功率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(Reference Signal Power, RSP)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网络延迟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(Latency)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，也是持续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天的小时计数据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AutoShape 2" descr="A PowerPoint slide visualization showing the data sources for fault detection. The background shows a network environment with three distinct data representations: a CSV file icon labeled 'RSRP_RSRQ_Data.csv' containing RSRP and RSRQ data, a text file icon labeled 'SINR_Logs.txt' representing SINR logs, and an SQL database icon with columns labeled 'User Count' and 'Traffic Data.' Each of these data sources is connected to a central hub, symbolizing the data collection process for fault detection, with arrows leading from the data sources to the hub. The overall design is clean and professional, suitable for a technical presentation.">
            <a:extLst>
              <a:ext uri="{FF2B5EF4-FFF2-40B4-BE49-F238E27FC236}">
                <a16:creationId xmlns:a16="http://schemas.microsoft.com/office/drawing/2014/main" id="{B9761FB7-ADAA-B269-BBBD-D26B98A66F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A616A9C-E95D-A0CE-5380-F0A9D9F8DB2A}"/>
              </a:ext>
            </a:extLst>
          </p:cNvPr>
          <p:cNvSpPr txBox="1">
            <a:spLocks/>
          </p:cNvSpPr>
          <p:nvPr/>
        </p:nvSpPr>
        <p:spPr>
          <a:xfrm>
            <a:off x="431660" y="128761"/>
            <a:ext cx="9549138" cy="6580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defRPr>
            </a:lvl1pPr>
          </a:lstStyle>
          <a:p>
            <a:pPr defTabSz="914400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网络数据生成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7518B36-6C8D-6FC0-CF8C-AC941A485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207" y="2589273"/>
            <a:ext cx="9592785" cy="399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79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46182292-83F1-05F2-C6A5-B9829DB50F91}"/>
              </a:ext>
            </a:extLst>
          </p:cNvPr>
          <p:cNvSpPr txBox="1">
            <a:spLocks/>
          </p:cNvSpPr>
          <p:nvPr/>
        </p:nvSpPr>
        <p:spPr>
          <a:xfrm>
            <a:off x="431660" y="128761"/>
            <a:ext cx="9549138" cy="6580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defRPr>
            </a:lvl1pPr>
          </a:lstStyle>
          <a:p>
            <a:pPr defTabSz="914400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实现框架</a:t>
            </a:r>
          </a:p>
        </p:txBody>
      </p:sp>
      <p:sp>
        <p:nvSpPr>
          <p:cNvPr id="7" name="AutoShape 2" descr="A PowerPoint slide visualization showing the data sources for fault detection. The background shows a network environment with three distinct data representations: a CSV file icon labeled 'RSRP_RSRQ_Data.csv' containing RSRP and RSRQ data, a text file icon labeled 'SINR_Logs.txt' representing SINR logs, and an SQL database icon with columns labeled 'User Count' and 'Traffic Data.' Each of these data sources is connected to a central hub, symbolizing the data collection process for fault detection, with arrows leading from the data sources to the hub. The overall design is clean and professional, suitable for a technical presentation.">
            <a:extLst>
              <a:ext uri="{FF2B5EF4-FFF2-40B4-BE49-F238E27FC236}">
                <a16:creationId xmlns:a16="http://schemas.microsoft.com/office/drawing/2014/main" id="{B9761FB7-ADAA-B269-BBBD-D26B98A66F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5CEC2DD-0932-3BBF-7084-2D0F49068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58" y="4253497"/>
            <a:ext cx="4683502" cy="1238513"/>
          </a:xfrm>
          <a:prstGeom prst="rect">
            <a:avLst/>
          </a:prstGeom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393DDCEA-CF23-CCDE-C709-B77EF7D0CD08}"/>
              </a:ext>
            </a:extLst>
          </p:cNvPr>
          <p:cNvSpPr/>
          <p:nvPr/>
        </p:nvSpPr>
        <p:spPr>
          <a:xfrm>
            <a:off x="5142467" y="3581400"/>
            <a:ext cx="1368611" cy="5692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3C1F9BB-0304-DADC-8A41-FD533F2E4BB4}"/>
              </a:ext>
            </a:extLst>
          </p:cNvPr>
          <p:cNvSpPr txBox="1"/>
          <p:nvPr/>
        </p:nvSpPr>
        <p:spPr>
          <a:xfrm>
            <a:off x="1790440" y="1414530"/>
            <a:ext cx="1858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RAW data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FAA2249-4543-A4E1-37A8-A00BBD285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848" y="2599766"/>
            <a:ext cx="5346486" cy="215377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39501FB-26CE-844B-8DC0-FDE0AECA67FF}"/>
              </a:ext>
            </a:extLst>
          </p:cNvPr>
          <p:cNvSpPr txBox="1"/>
          <p:nvPr/>
        </p:nvSpPr>
        <p:spPr>
          <a:xfrm>
            <a:off x="8170323" y="1523467"/>
            <a:ext cx="1858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可用数据集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9A066A-9F26-9093-A244-7FFFB450F3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258" y="2101072"/>
            <a:ext cx="4681440" cy="17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062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46182292-83F1-05F2-C6A5-B9829DB50F91}"/>
              </a:ext>
            </a:extLst>
          </p:cNvPr>
          <p:cNvSpPr txBox="1">
            <a:spLocks/>
          </p:cNvSpPr>
          <p:nvPr/>
        </p:nvSpPr>
        <p:spPr>
          <a:xfrm>
            <a:off x="431660" y="128761"/>
            <a:ext cx="9549138" cy="6580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defRPr>
            </a:lvl1pPr>
          </a:lstStyle>
          <a:p>
            <a:pPr defTabSz="914400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生成时空数据集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FDCAC64-DB05-7844-4D0C-D1E461351329}"/>
              </a:ext>
            </a:extLst>
          </p:cNvPr>
          <p:cNvSpPr txBox="1"/>
          <p:nvPr/>
        </p:nvSpPr>
        <p:spPr>
          <a:xfrm>
            <a:off x="181150" y="1022818"/>
            <a:ext cx="1182969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我通过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分别做好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表格文件的读取，日志文件的解析，数据库文件的链接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，常见的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以及配置文件类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xml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的处理，并将上述数据其合并成一张总表，为后续转化成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可用的数据做好准备。我们的总表是带有时间和空间信息的数据集，包括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RSRP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RSRQ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，流量，信噪比，用户量，基站位置，基站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故障种类以及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CQI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，下行链路速率 ，上行链路速率，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RSP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，网络延迟 。它能够直接给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GNN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等时序和空间神经网络模型使用，也能给机器学习模型使用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7208D9-1509-1030-CD88-CD07A2D24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36" y="2489392"/>
            <a:ext cx="10473526" cy="420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12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C5A8EC4-6F6B-FD9E-33D3-1A20BF7EA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563" y="2383685"/>
            <a:ext cx="4345554" cy="4345554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46182292-83F1-05F2-C6A5-B9829DB50F91}"/>
              </a:ext>
            </a:extLst>
          </p:cNvPr>
          <p:cNvSpPr txBox="1">
            <a:spLocks/>
          </p:cNvSpPr>
          <p:nvPr/>
        </p:nvSpPr>
        <p:spPr>
          <a:xfrm>
            <a:off x="431660" y="128761"/>
            <a:ext cx="9549138" cy="6580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defRPr>
            </a:lvl1pPr>
          </a:lstStyle>
          <a:p>
            <a:pPr defTabSz="914400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生成知识图谱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FDCAC64-DB05-7844-4D0C-D1E461351329}"/>
              </a:ext>
            </a:extLst>
          </p:cNvPr>
          <p:cNvSpPr txBox="1"/>
          <p:nvPr/>
        </p:nvSpPr>
        <p:spPr>
          <a:xfrm>
            <a:off x="181150" y="1022818"/>
            <a:ext cx="1182969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为了扩大数据的表征，我使用知识图谱转化好了已有的数据，并通过以下思路进行了创建：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节点添加：为每个基站添加一个节点，并存储相关属性。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边添加：根据基站之间的地理距离添加边，条件是距离小于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公里。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可视化：使用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matplotlib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networkx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进行网络图的绘制，节点颜色代表故障状态（红色表示有故障，绿色表示无故障），大小反映了用户数量。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US" altLang="zh-CN" sz="18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知识图谱可以用图神经网络进行处理，也可以去构建问答对</a:t>
            </a:r>
            <a:endParaRPr lang="zh-CN" altLang="en-US" sz="18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95422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WJkMGNmMGY1ZTk3MGRjOWFkYzliMzQ5Yzc3NjYwMDk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3315</TotalTime>
  <Words>1350</Words>
  <Application>Microsoft Office PowerPoint</Application>
  <PresentationFormat>宽屏</PresentationFormat>
  <Paragraphs>73</Paragraphs>
  <Slides>18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MS PGothic</vt:lpstr>
      <vt:lpstr>等线</vt:lpstr>
      <vt:lpstr>华文中宋</vt:lpstr>
      <vt:lpstr>微软雅黑</vt:lpstr>
      <vt:lpstr>微软雅黑 Light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工作总结</vt:lpstr>
      <vt:lpstr>PowerPoint 演示文稿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费翔</dc:creator>
  <cp:lastModifiedBy>熊 奕洋</cp:lastModifiedBy>
  <cp:revision>3097</cp:revision>
  <cp:lastPrinted>2022-12-01T04:24:00Z</cp:lastPrinted>
  <dcterms:created xsi:type="dcterms:W3CDTF">2022-12-01T04:24:00Z</dcterms:created>
  <dcterms:modified xsi:type="dcterms:W3CDTF">2024-09-10T03:41:00Z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8D19E3C5C4704DEB917A563D1FA266EA_13</vt:lpwstr>
  </property>
  <property fmtid="{D5CDD505-2E9C-101B-9397-08002B2CF9AE}" pid="3" name="KSOProductBuildVer">
    <vt:lpwstr>2052-12.1.0.15120</vt:lpwstr>
  </property>
</Properties>
</file>